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6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7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8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9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0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1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2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3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4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5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6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7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8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3.xml" ContentType="application/vnd.openxmlformats-officedocument.themeOverride+xml"/>
  <Override PartName="/ppt/drawings/drawing29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2" r:id="rId2"/>
    <p:sldId id="278" r:id="rId3"/>
    <p:sldId id="325" r:id="rId4"/>
    <p:sldId id="283" r:id="rId5"/>
    <p:sldId id="329" r:id="rId6"/>
    <p:sldId id="327" r:id="rId7"/>
    <p:sldId id="328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26" r:id="rId23"/>
    <p:sldId id="344" r:id="rId24"/>
    <p:sldId id="345" r:id="rId25"/>
    <p:sldId id="263" r:id="rId26"/>
    <p:sldId id="267" r:id="rId27"/>
    <p:sldId id="272" r:id="rId28"/>
    <p:sldId id="273" r:id="rId29"/>
    <p:sldId id="292" r:id="rId30"/>
    <p:sldId id="293" r:id="rId31"/>
    <p:sldId id="274" r:id="rId32"/>
    <p:sldId id="276" r:id="rId33"/>
    <p:sldId id="277" r:id="rId34"/>
    <p:sldId id="282" r:id="rId35"/>
    <p:sldId id="284" r:id="rId36"/>
    <p:sldId id="286" r:id="rId37"/>
    <p:sldId id="288" r:id="rId38"/>
    <p:sldId id="291" r:id="rId39"/>
    <p:sldId id="294" r:id="rId40"/>
    <p:sldId id="295" r:id="rId41"/>
    <p:sldId id="307" r:id="rId42"/>
    <p:sldId id="314" r:id="rId43"/>
    <p:sldId id="316" r:id="rId44"/>
    <p:sldId id="318" r:id="rId45"/>
    <p:sldId id="319" r:id="rId46"/>
    <p:sldId id="320" r:id="rId47"/>
    <p:sldId id="322" r:id="rId48"/>
    <p:sldId id="32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7D6E3-7268-4554-9795-50018114A778}" v="3" dt="2023-02-25T18:09:0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6852" autoAdjust="0"/>
  </p:normalViewPr>
  <p:slideViewPr>
    <p:cSldViewPr snapToGrid="0">
      <p:cViewPr varScale="1">
        <p:scale>
          <a:sx n="44" d="100"/>
          <a:sy n="44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" userId="079cc9c78a641d70" providerId="LiveId" clId="{7747D6E3-7268-4554-9795-50018114A778}"/>
    <pc:docChg chg="modSld">
      <pc:chgData name="Shane" userId="079cc9c78a641d70" providerId="LiveId" clId="{7747D6E3-7268-4554-9795-50018114A778}" dt="2023-02-25T18:09:00.698" v="2" actId="5736"/>
      <pc:docMkLst>
        <pc:docMk/>
      </pc:docMkLst>
      <pc:sldChg chg="modSp">
        <pc:chgData name="Shane" userId="079cc9c78a641d70" providerId="LiveId" clId="{7747D6E3-7268-4554-9795-50018114A778}" dt="2023-02-25T18:09:00.698" v="2" actId="5736"/>
        <pc:sldMkLst>
          <pc:docMk/>
          <pc:sldMk cId="754918406" sldId="272"/>
        </pc:sldMkLst>
        <pc:graphicFrameChg chg="mod">
          <ac:chgData name="Shane" userId="079cc9c78a641d70" providerId="LiveId" clId="{7747D6E3-7268-4554-9795-50018114A778}" dt="2023-02-25T18:09:00.698" v="2" actId="5736"/>
          <ac:graphicFrameMkLst>
            <pc:docMk/>
            <pc:sldMk cId="754918406" sldId="272"/>
            <ac:graphicFrameMk id="2" creationId="{0F4F2061-7E9F-4238-8AD4-AF752B0FAE80}"/>
          </ac:graphicFrameMkLst>
        </pc:graphicFrameChg>
      </pc:sldChg>
      <pc:sldChg chg="modSp">
        <pc:chgData name="Shane" userId="079cc9c78a641d70" providerId="LiveId" clId="{7747D6E3-7268-4554-9795-50018114A778}" dt="2023-02-25T17:47:08.132" v="1" actId="5736"/>
        <pc:sldMkLst>
          <pc:docMk/>
          <pc:sldMk cId="3134384261" sldId="283"/>
        </pc:sldMkLst>
        <pc:graphicFrameChg chg="mod">
          <ac:chgData name="Shane" userId="079cc9c78a641d70" providerId="LiveId" clId="{7747D6E3-7268-4554-9795-50018114A778}" dt="2023-02-25T17:47:08.132" v="1" actId="5736"/>
          <ac:graphicFrameMkLst>
            <pc:docMk/>
            <pc:sldMk cId="3134384261" sldId="283"/>
            <ac:graphicFrameMk id="2" creationId="{8248D590-5F98-4E00-AD0E-C724180604A7}"/>
          </ac:graphicFrameMkLst>
        </pc:graphicFrameChg>
      </pc:sldChg>
      <pc:sldChg chg="modSp">
        <pc:chgData name="Shane" userId="079cc9c78a641d70" providerId="LiveId" clId="{7747D6E3-7268-4554-9795-50018114A778}" dt="2023-02-25T17:39:02.083" v="0" actId="5736"/>
        <pc:sldMkLst>
          <pc:docMk/>
          <pc:sldMk cId="2912305739" sldId="318"/>
        </pc:sldMkLst>
        <pc:graphicFrameChg chg="mod">
          <ac:chgData name="Shane" userId="079cc9c78a641d70" providerId="LiveId" clId="{7747D6E3-7268-4554-9795-50018114A778}" dt="2023-02-25T17:39:02.083" v="0" actId="5736"/>
          <ac:graphicFrameMkLst>
            <pc:docMk/>
            <pc:sldMk cId="2912305739" sldId="318"/>
            <ac:graphicFrameMk id="3" creationId="{B5EA16E4-BDA5-4D58-BD45-2F14EE414E6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nledi\Desktop\Nix\Firefighter%20Rescue%20Survey\Data\3,000%20(12.5.22)\_Time%20v%20Survival%20Percentag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Multiple%20Victims%20Found%20in%20the%20Same%20Location%20v%20Total%20Recorded%20Rescues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SCBA%20Location%20v%20Total%20Recorded%20Rescues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Was%20Victim%20Sheltered%20in%20Place%20v%20Total%20Recorded%20Rescues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Victim%20Location%20Relative%20to%20Fire%20v%20Total%20Recorded%20Rescues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9.xml"/><Relationship Id="rId1" Type="http://schemas.microsoft.com/office/2011/relationships/chartStyle" Target="style29.xml"/><Relationship Id="rId5" Type="http://schemas.openxmlformats.org/officeDocument/2006/relationships/chartUserShapes" Target="../drawings/drawing29.xml"/><Relationship Id="rId4" Type="http://schemas.openxmlformats.org/officeDocument/2006/relationships/oleObject" Target="file:///C:\Users\nledi\Desktop\Nix\Firefighter%20Rescue%20Survey\Data\3,000%20(12.5.22)\_Time%20From%20Dispatch%20Until%20Victim%20Removal%20v%20Total%20Recorded%20Rescu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%20(12.5.22)\_Cyanokit%20Use%20and%20Victim%20Condition%20v%20Survival%20Percentag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When%20Was%20Search%20Initiated%20v%20Survival%20Percentag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nledi\Desktop\_Month%20v%20Total%20Recorded%20Rescu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Time%20of%20Day%20v%20Total%20Recorded%20Rescu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Crew%20v%20Total%20Recorded%20Rescu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di\Desktop\Nix\Firefighter%20Rescue%20Survey\Data\3,000(12.5.22)\_Victim%20Location%20(Room)%20v%20Total%20Recorded%20Rescue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Time v Survival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'[_Time v Survival Percentage.xlsx]Sheet1'!$B$1</c:f>
              <c:strCache>
                <c:ptCount val="1"/>
                <c:pt idx="0">
                  <c:v>Search Time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'[_Time v Survival Percentage.xlsx]Sheet1'!$A$2:$A$10</c:f>
              <c:strCache>
                <c:ptCount val="9"/>
                <c:pt idx="0">
                  <c:v>&lt;2 Min</c:v>
                </c:pt>
                <c:pt idx="1">
                  <c:v>2 - 4 Min</c:v>
                </c:pt>
                <c:pt idx="2">
                  <c:v>4 - 6 Min</c:v>
                </c:pt>
                <c:pt idx="3">
                  <c:v>6 - 8 Min</c:v>
                </c:pt>
                <c:pt idx="4">
                  <c:v>8 - 10 Min</c:v>
                </c:pt>
                <c:pt idx="5">
                  <c:v>10 - 15 Min</c:v>
                </c:pt>
                <c:pt idx="6">
                  <c:v>15 - 20 Min</c:v>
                </c:pt>
                <c:pt idx="7">
                  <c:v>20 - 30 Min</c:v>
                </c:pt>
                <c:pt idx="8">
                  <c:v>30 - 60 Min</c:v>
                </c:pt>
              </c:strCache>
            </c:strRef>
          </c:cat>
          <c:val>
            <c:numRef>
              <c:f>'[_Time v Survival Percentage.xlsx]Sheet1'!$B$2:$B$10</c:f>
              <c:numCache>
                <c:formatCode>General</c:formatCode>
                <c:ptCount val="9"/>
                <c:pt idx="0">
                  <c:v>81</c:v>
                </c:pt>
                <c:pt idx="1">
                  <c:v>69</c:v>
                </c:pt>
                <c:pt idx="2">
                  <c:v>65</c:v>
                </c:pt>
                <c:pt idx="3">
                  <c:v>58</c:v>
                </c:pt>
                <c:pt idx="4">
                  <c:v>54</c:v>
                </c:pt>
                <c:pt idx="5">
                  <c:v>50</c:v>
                </c:pt>
                <c:pt idx="6">
                  <c:v>37</c:v>
                </c:pt>
                <c:pt idx="7">
                  <c:v>30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5-4FE7-9B10-767597D630B4}"/>
            </c:ext>
          </c:extLst>
        </c:ser>
        <c:ser>
          <c:idx val="1"/>
          <c:order val="1"/>
          <c:tx>
            <c:strRef>
              <c:f>'[_Time v Survival Percentage.xlsx]Sheet1'!$C$1</c:f>
              <c:strCache>
                <c:ptCount val="1"/>
                <c:pt idx="0">
                  <c:v>Removal Time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'[_Time v Survival Percentage.xlsx]Sheet1'!$A$2:$A$10</c:f>
              <c:strCache>
                <c:ptCount val="9"/>
                <c:pt idx="0">
                  <c:v>&lt;2 Min</c:v>
                </c:pt>
                <c:pt idx="1">
                  <c:v>2 - 4 Min</c:v>
                </c:pt>
                <c:pt idx="2">
                  <c:v>4 - 6 Min</c:v>
                </c:pt>
                <c:pt idx="3">
                  <c:v>6 - 8 Min</c:v>
                </c:pt>
                <c:pt idx="4">
                  <c:v>8 - 10 Min</c:v>
                </c:pt>
                <c:pt idx="5">
                  <c:v>10 - 15 Min</c:v>
                </c:pt>
                <c:pt idx="6">
                  <c:v>15 - 20 Min</c:v>
                </c:pt>
                <c:pt idx="7">
                  <c:v>20 - 30 Min</c:v>
                </c:pt>
                <c:pt idx="8">
                  <c:v>30 - 60 Min</c:v>
                </c:pt>
              </c:strCache>
            </c:strRef>
          </c:cat>
          <c:val>
            <c:numRef>
              <c:f>'[_Time v Survival Percentage.xlsx]Sheet1'!$C$2:$C$10</c:f>
              <c:numCache>
                <c:formatCode>General</c:formatCode>
                <c:ptCount val="9"/>
                <c:pt idx="0">
                  <c:v>67</c:v>
                </c:pt>
                <c:pt idx="1">
                  <c:v>73</c:v>
                </c:pt>
                <c:pt idx="2">
                  <c:v>68</c:v>
                </c:pt>
                <c:pt idx="3">
                  <c:v>61</c:v>
                </c:pt>
                <c:pt idx="4">
                  <c:v>57</c:v>
                </c:pt>
                <c:pt idx="5">
                  <c:v>48</c:v>
                </c:pt>
                <c:pt idx="6">
                  <c:v>33</c:v>
                </c:pt>
                <c:pt idx="7">
                  <c:v>38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5-4FE7-9B10-767597D630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78813984"/>
        <c:axId val="1078814816"/>
      </c:barChart>
      <c:catAx>
        <c:axId val="10788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814816"/>
        <c:crosses val="autoZero"/>
        <c:auto val="1"/>
        <c:lblAlgn val="ctr"/>
        <c:lblOffset val="100"/>
        <c:noMultiLvlLbl val="0"/>
      </c:catAx>
      <c:valAx>
        <c:axId val="1078814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81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i="0" u="none" strike="noStrike" baseline="0" dirty="0">
                <a:effectLst/>
              </a:rPr>
              <a:t>Were Victim Reports Accurate</a:t>
            </a:r>
            <a:r>
              <a:rPr lang="en-US" sz="3200" b="1" i="0" u="none" strike="noStrike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666666666666666E-2"/>
          <c:y val="0.18357407407407403"/>
          <c:w val="0.81664829396325456"/>
          <c:h val="0.749759259259259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E2B-4489-944B-97F46E5311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E2B-4489-944B-97F46E531189}"/>
              </c:ext>
            </c:extLst>
          </c:dPt>
          <c:cat>
            <c:strRef>
              <c:f>Sheet1!$A$2:$A$3</c:f>
              <c:strCache>
                <c:ptCount val="2"/>
                <c:pt idx="0">
                  <c:v>Yes (80%)</c:v>
                </c:pt>
                <c:pt idx="1">
                  <c:v>No (20%)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1298</c:v>
                </c:pt>
                <c:pt idx="1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B-4489-944B-97F46E531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10651793525824"/>
          <c:y val="0.29810112277631956"/>
          <c:w val="0.15644903762029747"/>
          <c:h val="0.4108807232429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i="0" u="none" strike="noStrike" baseline="0" dirty="0">
                <a:effectLst/>
              </a:rPr>
              <a:t>Did Structure Appear Vacant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6666666666667"/>
          <c:y val="0.19995377661125693"/>
          <c:w val="0.73161966863517058"/>
          <c:h val="0.731527704870224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E3-49A5-BC0B-7CED0B117C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E3-49A5-BC0B-7CED0B117CE3}"/>
              </c:ext>
            </c:extLst>
          </c:dPt>
          <c:cat>
            <c:strRef>
              <c:f>Sheet1!$A$2:$A$3</c:f>
              <c:strCache>
                <c:ptCount val="2"/>
                <c:pt idx="0">
                  <c:v>Yes (3%)</c:v>
                </c:pt>
                <c:pt idx="1">
                  <c:v>No (97%)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E3-49A5-BC0B-7CED0B11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148786089239"/>
          <c:y val="0.29624919801691452"/>
          <c:w val="0.15644903762029747"/>
          <c:h val="0.4108807232429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Visibility at Victim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499999999999994E-2"/>
          <c:y val="0.12049081364829398"/>
          <c:w val="0.71934604658792634"/>
          <c:h val="0.790620297462817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15-49A1-90DB-9C18E22770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15-49A1-90DB-9C18E22770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215-49A1-90DB-9C18E227703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215-49A1-90DB-9C18E2277038}"/>
              </c:ext>
            </c:extLst>
          </c:dPt>
          <c:cat>
            <c:strRef>
              <c:f>Sheet1!$A$2:$A$5</c:f>
              <c:strCache>
                <c:ptCount val="4"/>
                <c:pt idx="0">
                  <c:v>High Viz (10%)</c:v>
                </c:pt>
                <c:pt idx="1">
                  <c:v>Moderate Viz (23%)</c:v>
                </c:pt>
                <c:pt idx="2">
                  <c:v>Low Viz (37%)</c:v>
                </c:pt>
                <c:pt idx="3">
                  <c:v>Zero Viz (30%)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301</c:v>
                </c:pt>
                <c:pt idx="1">
                  <c:v>704</c:v>
                </c:pt>
                <c:pt idx="2">
                  <c:v>1104</c:v>
                </c:pt>
                <c:pt idx="3">
                  <c:v>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15-49A1-90DB-9C18E2277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60736548556434"/>
          <c:y val="0.23232895888013999"/>
          <c:w val="0.1864357775590551"/>
          <c:h val="0.51010838084894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Victim</a:t>
            </a:r>
            <a:r>
              <a:rPr lang="en-US" sz="3200" baseline="0"/>
              <a:t> Location (Floor) v Total Recorded Rescues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0833333333334E-2"/>
          <c:y val="0.12789822105570137"/>
          <c:w val="0.74752837926509186"/>
          <c:h val="0.792472149314669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D5-46B1-8890-B99AF5091E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D5-46B1-8890-B99AF5091E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AD5-46B1-8890-B99AF5091E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AD5-46B1-8890-B99AF5091E0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AD5-46B1-8890-B99AF5091E00}"/>
              </c:ext>
            </c:extLst>
          </c:dPt>
          <c:cat>
            <c:strRef>
              <c:f>Sheet1!$A$2:$A$6</c:f>
              <c:strCache>
                <c:ptCount val="5"/>
                <c:pt idx="0">
                  <c:v>Basement (3%)</c:v>
                </c:pt>
                <c:pt idx="1">
                  <c:v>1st Floor (58%)</c:v>
                </c:pt>
                <c:pt idx="2">
                  <c:v>2nd Floor (30%)</c:v>
                </c:pt>
                <c:pt idx="3">
                  <c:v>3rd Floor (7%)</c:v>
                </c:pt>
                <c:pt idx="4">
                  <c:v>&gt;3 Floor (2%)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1717</c:v>
                </c:pt>
                <c:pt idx="2">
                  <c:v>899</c:v>
                </c:pt>
                <c:pt idx="3">
                  <c:v>223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D5-46B1-8890-B99AF5091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61515748031499"/>
          <c:y val="0.22676640419947505"/>
          <c:w val="0.17970816929133854"/>
          <c:h val="0.54324983329179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Path of Removal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6666666666663E-2"/>
          <c:y val="0.11678710994459025"/>
          <c:w val="0.68515329724409446"/>
          <c:h val="0.801731408573928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336-4CD3-8503-0159B8147F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336-4CD3-8503-0159B8147F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336-4CD3-8503-0159B8147F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336-4CD3-8503-0159B8147FB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336-4CD3-8503-0159B8147FB3}"/>
              </c:ext>
            </c:extLst>
          </c:dPt>
          <c:cat>
            <c:strRef>
              <c:f>Sheet1!$A$2:$A$6</c:f>
              <c:strCache>
                <c:ptCount val="5"/>
                <c:pt idx="0">
                  <c:v>Door (82%)</c:v>
                </c:pt>
                <c:pt idx="1">
                  <c:v>Window (Head First) (6%)</c:v>
                </c:pt>
                <c:pt idx="2">
                  <c:v>Window (Feet First) (4%)</c:v>
                </c:pt>
                <c:pt idx="3">
                  <c:v>Not Removed (1%)</c:v>
                </c:pt>
                <c:pt idx="4">
                  <c:v>Other  (6%)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1727</c:v>
                </c:pt>
                <c:pt idx="1">
                  <c:v>122</c:v>
                </c:pt>
                <c:pt idx="2">
                  <c:v>93</c:v>
                </c:pt>
                <c:pt idx="3">
                  <c:v>22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36-4CD3-8503-0159B8147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2990485564305"/>
          <c:y val="0.20460950714494022"/>
          <c:w val="0.23044972112860893"/>
          <c:h val="0.5878499562554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Occupancy Type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50006664206578E-2"/>
          <c:y val="0.10937971848639814"/>
          <c:w val="0.72909085704485377"/>
          <c:h val="0.794323971175848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2F-4C75-B2E7-E469C15E34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2F-4C75-B2E7-E469C15E34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2F-4C75-B2E7-E469C15E340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2F-4C75-B2E7-E469C15E340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B2F-4C75-B2E7-E469C15E340A}"/>
              </c:ext>
            </c:extLst>
          </c:dPt>
          <c:cat>
            <c:strRef>
              <c:f>Sheet1!$A$2:$A$6</c:f>
              <c:strCache>
                <c:ptCount val="5"/>
                <c:pt idx="0">
                  <c:v>SFD (53%)</c:v>
                </c:pt>
                <c:pt idx="1">
                  <c:v>MFD (37%)</c:v>
                </c:pt>
                <c:pt idx="2">
                  <c:v>Mobile Home (5%)</c:v>
                </c:pt>
                <c:pt idx="3">
                  <c:v>Other (4%)</c:v>
                </c:pt>
                <c:pt idx="4">
                  <c:v>Commercial (1%)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1596</c:v>
                </c:pt>
                <c:pt idx="1">
                  <c:v>1119</c:v>
                </c:pt>
                <c:pt idx="2">
                  <c:v>155</c:v>
                </c:pt>
                <c:pt idx="3">
                  <c:v>128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2F-4C75-B2E7-E469C15E3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96701156225492"/>
          <c:y val="0.20406098046966761"/>
          <c:w val="0.1939913216856399"/>
          <c:h val="0.5711832895888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Did Search Crew Have a </a:t>
            </a:r>
            <a:r>
              <a:rPr lang="en-US" sz="3200" dirty="0" err="1"/>
              <a:t>Hoseline</a:t>
            </a:r>
            <a:r>
              <a:rPr lang="en-US" sz="3200" dirty="0"/>
              <a:t>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541666666666663E-2"/>
          <c:y val="0.18727777777777777"/>
          <c:w val="0.81039829396325458"/>
          <c:h val="0.744203703703703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A70-42C8-85B5-DD60ABB4C5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A70-42C8-85B5-DD60ABB4C5D3}"/>
              </c:ext>
            </c:extLst>
          </c:dPt>
          <c:cat>
            <c:strRef>
              <c:f>Sheet1!$A$2:$A$3</c:f>
              <c:strCache>
                <c:ptCount val="2"/>
                <c:pt idx="0">
                  <c:v>Yes (10%)</c:v>
                </c:pt>
                <c:pt idx="1">
                  <c:v>No (90%)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115</c:v>
                </c:pt>
                <c:pt idx="1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0-42C8-85B5-DD60ABB4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4815452755906"/>
          <c:y val="0.29624919801691452"/>
          <c:w val="0.15644903762029747"/>
          <c:h val="0.4108807232429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Initial Mode of Operation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95833333333334"/>
          <c:y val="0.1538241469816273"/>
          <c:w val="0.69074187992125979"/>
          <c:h val="0.733212890055409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6C-4E2E-9FFF-B47E3FA443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E6C-4E2E-9FFF-B47E3FA4435B}"/>
              </c:ext>
            </c:extLst>
          </c:dPt>
          <c:cat>
            <c:strRef>
              <c:f>Sheet1!$A$2:$A$3</c:f>
              <c:strCache>
                <c:ptCount val="2"/>
                <c:pt idx="0">
                  <c:v>Offensive (94%)</c:v>
                </c:pt>
                <c:pt idx="1">
                  <c:v>Defensive (6%)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1971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C-4E2E-9FFF-B47E3FA44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16174540682418"/>
          <c:y val="0.296087489063867"/>
          <c:w val="0.17979658792650915"/>
          <c:h val="0.40902887139107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Search Type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0833333333334E-2"/>
          <c:y val="0.1223426655001458"/>
          <c:w val="0.71626263123359579"/>
          <c:h val="0.809138815981335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54F-49B5-8EBE-3AB4011ED3A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54F-49B5-8EBE-3AB4011ED3A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54F-49B5-8EBE-3AB4011ED3A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54F-49B5-8EBE-3AB4011ED3A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54F-49B5-8EBE-3AB4011ED3AC}"/>
              </c:ext>
            </c:extLst>
          </c:dPt>
          <c:cat>
            <c:strRef>
              <c:f>Sheet1!$A$2:$A$6</c:f>
              <c:strCache>
                <c:ptCount val="5"/>
                <c:pt idx="0">
                  <c:v>Split (39%)</c:v>
                </c:pt>
                <c:pt idx="1">
                  <c:v>Left/Right Hand (24%)</c:v>
                </c:pt>
                <c:pt idx="2">
                  <c:v>Oriented (16%)</c:v>
                </c:pt>
                <c:pt idx="3">
                  <c:v>VES (21%)</c:v>
                </c:pt>
                <c:pt idx="4">
                  <c:v>Search Line (1%)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661</c:v>
                </c:pt>
                <c:pt idx="1">
                  <c:v>416</c:v>
                </c:pt>
                <c:pt idx="2">
                  <c:v>265</c:v>
                </c:pt>
                <c:pt idx="3">
                  <c:v>353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4F-49B5-8EBE-3AB4011E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17257217847769"/>
          <c:y val="0.26783741615631385"/>
          <c:w val="0.20809342191601046"/>
          <c:h val="0.466389909594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Removal Time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294736074657335"/>
          <c:w val="0.96279658792650924"/>
          <c:h val="0.709079906678331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82-4418-AF34-86B0ECA662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82-4418-AF34-86B0ECA662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82-4418-AF34-86B0ECA662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82-4418-AF34-86B0ECA6629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582-4418-AF34-86B0ECA6629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582-4418-AF34-86B0ECA6629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582-4418-AF34-86B0ECA6629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7582-4418-AF34-86B0ECA6629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7582-4418-AF34-86B0ECA6629F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7582-4418-AF34-86B0ECA6629F}"/>
              </c:ext>
            </c:extLst>
          </c:dPt>
          <c:cat>
            <c:strRef>
              <c:f>Sheet1!$A$2:$A$11</c:f>
              <c:strCache>
                <c:ptCount val="10"/>
                <c:pt idx="0">
                  <c:v>&lt;2 Min (67%)</c:v>
                </c:pt>
                <c:pt idx="1">
                  <c:v>2 - 4 Min (14%)</c:v>
                </c:pt>
                <c:pt idx="2">
                  <c:v>4 - 6 Min (6%)</c:v>
                </c:pt>
                <c:pt idx="3">
                  <c:v>6 - 8 Min (3%)</c:v>
                </c:pt>
                <c:pt idx="4">
                  <c:v>8 - 10 Min (2%)</c:v>
                </c:pt>
                <c:pt idx="5">
                  <c:v>10 - 15 Min (1%)</c:v>
                </c:pt>
                <c:pt idx="6">
                  <c:v>15 - 20 Min (1%)</c:v>
                </c:pt>
                <c:pt idx="7">
                  <c:v>20 - 30 Min (&lt;1%)</c:v>
                </c:pt>
                <c:pt idx="8">
                  <c:v>30 - 60 Min (&lt;1%)</c:v>
                </c:pt>
                <c:pt idx="9">
                  <c:v>&gt;60 Min (4%)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1909</c:v>
                </c:pt>
                <c:pt idx="1">
                  <c:v>390</c:v>
                </c:pt>
                <c:pt idx="2">
                  <c:v>183</c:v>
                </c:pt>
                <c:pt idx="3">
                  <c:v>88</c:v>
                </c:pt>
                <c:pt idx="4">
                  <c:v>66</c:v>
                </c:pt>
                <c:pt idx="5">
                  <c:v>35</c:v>
                </c:pt>
                <c:pt idx="6">
                  <c:v>20</c:v>
                </c:pt>
                <c:pt idx="7">
                  <c:v>7</c:v>
                </c:pt>
                <c:pt idx="8">
                  <c:v>9</c:v>
                </c:pt>
                <c:pt idx="9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82-4418-AF34-86B0ECA66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06701115485569"/>
          <c:y val="0.1624825021872266"/>
          <c:w val="0.18339599737532808"/>
          <c:h val="0.72707575709662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Cyanokit Use and Victim Burns v Survival Percentage</a:t>
            </a:r>
            <a:endParaRPr lang="en-US" sz="3200" dirty="0">
              <a:effectLst/>
            </a:endParaRPr>
          </a:p>
        </c:rich>
      </c:tx>
      <c:layout>
        <c:manualLayout>
          <c:xMode val="edge"/>
          <c:yMode val="edge"/>
          <c:x val="7.4447916666666669E-2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Cyanokit Used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Mild</c:v>
                </c:pt>
                <c:pt idx="2">
                  <c:v>Severe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61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8-4832-B467-2895B66E45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Cyanokit Used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Mild</c:v>
                </c:pt>
                <c:pt idx="2">
                  <c:v>Severe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77</c:v>
                </c:pt>
                <c:pt idx="1">
                  <c:v>65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8-4832-B467-2895B66E45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9115055"/>
        <c:axId val="569114223"/>
      </c:barChart>
      <c:catAx>
        <c:axId val="56911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14223"/>
        <c:crosses val="autoZero"/>
        <c:auto val="1"/>
        <c:lblAlgn val="ctr"/>
        <c:lblOffset val="100"/>
        <c:noMultiLvlLbl val="0"/>
      </c:catAx>
      <c:valAx>
        <c:axId val="56911422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1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Firefighters Assigned to Search Before Vicitm Was Located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75E-2"/>
          <c:y val="0.16875925925925925"/>
          <c:w val="0.87442429461942262"/>
          <c:h val="0.786796296296296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82C-4952-9F90-214D37187D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82C-4952-9F90-214D37187D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82C-4952-9F90-214D37187D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82C-4952-9F90-214D37187D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82C-4952-9F90-214D37187D7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82C-4952-9F90-214D37187D7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82C-4952-9F90-214D37187D7C}"/>
              </c:ext>
            </c:extLst>
          </c:dPt>
          <c:cat>
            <c:strRef>
              <c:f>Sheet1!$A$2:$A$8</c:f>
              <c:strCache>
                <c:ptCount val="7"/>
                <c:pt idx="0">
                  <c:v>0 (15%)</c:v>
                </c:pt>
                <c:pt idx="1">
                  <c:v>1 (6%)</c:v>
                </c:pt>
                <c:pt idx="2">
                  <c:v>2 (35%)</c:v>
                </c:pt>
                <c:pt idx="3">
                  <c:v>3 (19%)</c:v>
                </c:pt>
                <c:pt idx="4">
                  <c:v>4 (13%)</c:v>
                </c:pt>
                <c:pt idx="5">
                  <c:v>5 (4%)</c:v>
                </c:pt>
                <c:pt idx="6">
                  <c:v>&gt;5 (8%)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320</c:v>
                </c:pt>
                <c:pt idx="1">
                  <c:v>132</c:v>
                </c:pt>
                <c:pt idx="2">
                  <c:v>742</c:v>
                </c:pt>
                <c:pt idx="3">
                  <c:v>405</c:v>
                </c:pt>
                <c:pt idx="4">
                  <c:v>275</c:v>
                </c:pt>
                <c:pt idx="5">
                  <c:v>77</c:v>
                </c:pt>
                <c:pt idx="6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2C-4952-9F90-214D37187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76287729658795"/>
          <c:y val="0.18958748906386702"/>
          <c:w val="0.13930112372678374"/>
          <c:h val="0.67833685423468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Number of Rescuers Needed for Removal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6666666666663E-2"/>
          <c:y val="0.19098148148148145"/>
          <c:w val="0.8320961286089239"/>
          <c:h val="0.7627222222222221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A1F-4280-994E-C8D036B239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A1F-4280-994E-C8D036B239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A1F-4280-994E-C8D036B2390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A1F-4280-994E-C8D036B2390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A1F-4280-994E-C8D036B2390A}"/>
              </c:ext>
            </c:extLst>
          </c:dPt>
          <c:cat>
            <c:strRef>
              <c:f>Sheet1!$A$2:$A$6</c:f>
              <c:strCache>
                <c:ptCount val="5"/>
                <c:pt idx="0">
                  <c:v>1 (23%)</c:v>
                </c:pt>
                <c:pt idx="1">
                  <c:v>2 (42%)</c:v>
                </c:pt>
                <c:pt idx="2">
                  <c:v>3 (19%)</c:v>
                </c:pt>
                <c:pt idx="3">
                  <c:v>4-6 (14%)</c:v>
                </c:pt>
                <c:pt idx="4">
                  <c:v>&gt;6 (1%)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688</c:v>
                </c:pt>
                <c:pt idx="1">
                  <c:v>1256</c:v>
                </c:pt>
                <c:pt idx="2">
                  <c:v>560</c:v>
                </c:pt>
                <c:pt idx="3">
                  <c:v>427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1F-4280-994E-C8D036B23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1318077427823"/>
          <c:y val="0.23654039078448527"/>
          <c:w val="0.14897030839895015"/>
          <c:h val="0.5711832895888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How Was Victim Located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909776902887126E-2"/>
          <c:y val="9.5952755905511833E-2"/>
          <c:w val="0.67352518044619414"/>
          <c:h val="0.90358909303003787"/>
        </c:manualLayout>
      </c:layout>
      <c:pie3DChart>
        <c:varyColors val="1"/>
        <c:ser>
          <c:idx val="0"/>
          <c:order val="0"/>
          <c:tx>
            <c:strRef>
              <c:f>'[_How Was Victim Located v Total Recorded Rescues.xlsx]Sheet1'!$B$1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448-43A0-AE1A-8F4EC27285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448-43A0-AE1A-8F4EC27285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448-43A0-AE1A-8F4EC272859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448-43A0-AE1A-8F4EC272859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448-43A0-AE1A-8F4EC2728593}"/>
              </c:ext>
            </c:extLst>
          </c:dPt>
          <c:cat>
            <c:strRef>
              <c:f>'[_How Was Victim Located v Total Recorded Rescues.xlsx]Sheet1'!$A$2:$A$6</c:f>
              <c:strCache>
                <c:ptCount val="5"/>
                <c:pt idx="0">
                  <c:v>TIC (7%)</c:v>
                </c:pt>
                <c:pt idx="1">
                  <c:v>Eyes (No TIC) (52%)</c:v>
                </c:pt>
                <c:pt idx="2">
                  <c:v>Hands (28%)</c:v>
                </c:pt>
                <c:pt idx="3">
                  <c:v>Ear (Responded to call out) (6%)</c:v>
                </c:pt>
                <c:pt idx="4">
                  <c:v>Ears (Heard victim cough, cry, move, etc.) (7%)</c:v>
                </c:pt>
              </c:strCache>
            </c:strRef>
          </c:cat>
          <c:val>
            <c:numRef>
              <c:f>'[_How Was Victim Located v Total Recorded Rescues.xlsx]Sheet1'!$B$2:$B$6</c:f>
              <c:numCache>
                <c:formatCode>General</c:formatCode>
                <c:ptCount val="5"/>
                <c:pt idx="0">
                  <c:v>67</c:v>
                </c:pt>
                <c:pt idx="1">
                  <c:v>536</c:v>
                </c:pt>
                <c:pt idx="2">
                  <c:v>288</c:v>
                </c:pt>
                <c:pt idx="3">
                  <c:v>62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48-43A0-AE1A-8F4EC2728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92527887139107"/>
          <c:y val="0.23554243219597554"/>
          <c:w val="0.22003305446194227"/>
          <c:h val="0.5711832895888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Arrival Order of Crew That Located Victim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958333333333329E-2"/>
          <c:y val="0.18172222222222223"/>
          <c:w val="0.70391379593175851"/>
          <c:h val="0.731240740740740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A1-4F34-B461-6E86116834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A1-4F34-B461-6E86116834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A1-4F34-B461-6E861168345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CA1-4F34-B461-6E8611683455}"/>
              </c:ext>
            </c:extLst>
          </c:dPt>
          <c:cat>
            <c:strRef>
              <c:f>Sheet1!$A$2:$A$5</c:f>
              <c:strCache>
                <c:ptCount val="4"/>
                <c:pt idx="0">
                  <c:v>First In (63%)</c:v>
                </c:pt>
                <c:pt idx="1">
                  <c:v>Second In (24%)</c:v>
                </c:pt>
                <c:pt idx="2">
                  <c:v>Third In (7%)</c:v>
                </c:pt>
                <c:pt idx="3">
                  <c:v>Fourth In or After (5%)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652</c:v>
                </c:pt>
                <c:pt idx="1">
                  <c:v>248</c:v>
                </c:pt>
                <c:pt idx="2">
                  <c:v>74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A1-4F34-B461-6E8611683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20390419947506"/>
          <c:y val="0.23877934061661096"/>
          <c:w val="0.20987245734908141"/>
          <c:h val="0.5002031441226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Multiple Victims</a:t>
            </a:r>
            <a:r>
              <a:rPr lang="en-US" sz="3200" baseline="0" dirty="0"/>
              <a:t> Found in the Same Area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E-2"/>
          <c:y val="0.18172222222222223"/>
          <c:w val="0.81768996062992128"/>
          <c:h val="0.74975925925925924"/>
        </c:manualLayout>
      </c:layout>
      <c:pie3DChart>
        <c:varyColors val="1"/>
        <c:ser>
          <c:idx val="0"/>
          <c:order val="0"/>
          <c:tx>
            <c:strRef>
              <c:f>'[_Multiple Victims Found in the Same Location v Total Recorded Rescues.xlsx]Sheet1'!$B$1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2D8-4588-AC86-785486FC8D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2D8-4588-AC86-785486FC8DEF}"/>
              </c:ext>
            </c:extLst>
          </c:dPt>
          <c:cat>
            <c:strRef>
              <c:f>'[_Multiple Victims Found in the Same Location v Total Recorded Rescues.xlsx]Sheet1'!$A$2:$A$3</c:f>
              <c:strCache>
                <c:ptCount val="2"/>
                <c:pt idx="0">
                  <c:v>Yes (61%)</c:v>
                </c:pt>
                <c:pt idx="1">
                  <c:v>No (39%)</c:v>
                </c:pt>
              </c:strCache>
            </c:strRef>
          </c:cat>
          <c:val>
            <c:numRef>
              <c:f>'[_Multiple Victims Found in the Same Location v Total Recorded Rescues.xlsx]Sheet1'!$B$2:$B$3</c:f>
              <c:numCache>
                <c:formatCode>General</c:formatCode>
                <c:ptCount val="2"/>
                <c:pt idx="0">
                  <c:v>160</c:v>
                </c:pt>
                <c:pt idx="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8-4588-AC86-785486FC8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4815452755906"/>
          <c:y val="0.29624919801691452"/>
          <c:w val="0.15644903762029747"/>
          <c:h val="0.4108807232429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SCBA Location</a:t>
            </a:r>
            <a:r>
              <a:rPr lang="en-US" sz="3200" baseline="0"/>
              <a:t> </a:t>
            </a:r>
            <a:r>
              <a:rPr lang="en-US" sz="320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499999999999994E-2"/>
          <c:y val="0.13530562846310878"/>
          <c:w val="0.74200762795275588"/>
          <c:h val="0.773953630796150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45B-4173-B9A8-1ADB76A227E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45B-4173-B9A8-1ADB76A227E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45B-4173-B9A8-1ADB76A227E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45B-4173-B9A8-1ADB76A227E1}"/>
              </c:ext>
            </c:extLst>
          </c:dPt>
          <c:cat>
            <c:strRef>
              <c:f>'[_SCBA Location v Total Recorded Rescues.xlsx]Sheet1'!$A$2:$A$5</c:f>
              <c:strCache>
                <c:ptCount val="4"/>
                <c:pt idx="0">
                  <c:v>Seat (83%)</c:v>
                </c:pt>
                <c:pt idx="1">
                  <c:v>Cab (1%)</c:v>
                </c:pt>
                <c:pt idx="2">
                  <c:v>Exterior (12%)</c:v>
                </c:pt>
                <c:pt idx="3">
                  <c:v>N/A (4%)</c:v>
                </c:pt>
              </c:strCache>
            </c:strRef>
          </c:cat>
          <c:val>
            <c:numRef>
              <c:f>'[_SCBA Location v Total Recorded Rescues.xlsx]Sheet1'!$B$2:$B$5</c:f>
              <c:numCache>
                <c:formatCode>General</c:formatCode>
                <c:ptCount val="4"/>
                <c:pt idx="0">
                  <c:v>854</c:v>
                </c:pt>
                <c:pt idx="1">
                  <c:v>15</c:v>
                </c:pt>
                <c:pt idx="2">
                  <c:v>129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5B-4173-B9A8-1ADB76A22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34473425196853"/>
          <c:y val="0.19991980169145523"/>
          <c:w val="0.1647317093175853"/>
          <c:h val="0.60065252549220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Was Victim Found in Initial Room of Entry (VES)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083333333333323E-2"/>
          <c:y val="0.20579629629629628"/>
          <c:w val="0.80518996062992121"/>
          <c:h val="0.73864814814814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9D8-41C8-9C22-5691026FD2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9D8-41C8-9C22-5691026FD215}"/>
              </c:ext>
            </c:extLst>
          </c:dPt>
          <c:cat>
            <c:strRef>
              <c:f>Sheet1!$A$2:$A$3</c:f>
              <c:strCache>
                <c:ptCount val="2"/>
                <c:pt idx="0">
                  <c:v>Yes (84%)</c:v>
                </c:pt>
                <c:pt idx="1">
                  <c:v>No (16%)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8-41C8-9C22-5691026FD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55897309711282"/>
          <c:y val="0.24758748906386702"/>
          <c:w val="0.12157020009345597"/>
          <c:h val="0.50516289250340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Was Victim Sheltered in Place (&gt;2 Mins)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723097112860895E-2"/>
          <c:y val="0.18535097696121319"/>
          <c:w val="0.78958316929133843"/>
          <c:h val="0.76885126859142616"/>
        </c:manualLayout>
      </c:layout>
      <c:pie3DChart>
        <c:varyColors val="1"/>
        <c:ser>
          <c:idx val="0"/>
          <c:order val="0"/>
          <c:tx>
            <c:strRef>
              <c:f>'[_Was Victim Sheltered in Place v Total Recorded Rescues.xlsx]Sheet1'!$B$1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97D-4D20-BB5C-B217EC6918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97D-4D20-BB5C-B217EC69181B}"/>
              </c:ext>
            </c:extLst>
          </c:dPt>
          <c:cat>
            <c:strRef>
              <c:f>'[_Was Victim Sheltered in Place v Total Recorded Rescues.xlsx]Sheet1'!$A$2:$A$3</c:f>
              <c:strCache>
                <c:ptCount val="2"/>
                <c:pt idx="0">
                  <c:v>Yes (7%)</c:v>
                </c:pt>
                <c:pt idx="1">
                  <c:v>No (93%)</c:v>
                </c:pt>
              </c:strCache>
            </c:strRef>
          </c:cat>
          <c:val>
            <c:numRef>
              <c:f>'[_Was Victim Sheltered in Place v Total Recorded Rescues.xlsx]Sheet1'!$B$2:$B$3</c:f>
              <c:numCache>
                <c:formatCode>General</c:formatCode>
                <c:ptCount val="2"/>
                <c:pt idx="0">
                  <c:v>75</c:v>
                </c:pt>
                <c:pt idx="1">
                  <c:v>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7D-4D20-BB5C-B217EC691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73909120734904"/>
          <c:y val="0.24983304170312046"/>
          <c:w val="0.13019145305841745"/>
          <c:h val="0.43643442567975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Victim Location Relative to Fire </a:t>
            </a:r>
          </a:p>
          <a:p>
            <a:pPr>
              <a:defRPr sz="3200"/>
            </a:pPr>
            <a:r>
              <a:rPr lang="en-US" sz="3200" dirty="0"/>
              <a:t>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571332750072903"/>
          <c:w val="0.91206725721784776"/>
          <c:h val="0.71898104403616214"/>
        </c:manualLayout>
      </c:layout>
      <c:pie3DChart>
        <c:varyColors val="1"/>
        <c:ser>
          <c:idx val="0"/>
          <c:order val="0"/>
          <c:tx>
            <c:strRef>
              <c:f>'[_Victim Location Relative to Fire v Total Recorded Rescues.xlsx]Sheet1'!$B$1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9B7-4F96-A397-6C07669C44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9B7-4F96-A397-6C07669C44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9B7-4F96-A397-6C07669C44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9B7-4F96-A397-6C07669C44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9B7-4F96-A397-6C07669C4402}"/>
              </c:ext>
            </c:extLst>
          </c:dPt>
          <c:cat>
            <c:strRef>
              <c:f>'[_Victim Location Relative to Fire v Total Recorded Rescues.xlsx]Sheet1'!$A$2:$A$6</c:f>
              <c:strCache>
                <c:ptCount val="5"/>
                <c:pt idx="0">
                  <c:v>Fire Floor (85%)</c:v>
                </c:pt>
                <c:pt idx="1">
                  <c:v>Floor Above (10%)</c:v>
                </c:pt>
                <c:pt idx="2">
                  <c:v>&gt;1 Floor Above (2%)</c:v>
                </c:pt>
                <c:pt idx="3">
                  <c:v>Floor Below (2%)</c:v>
                </c:pt>
                <c:pt idx="4">
                  <c:v>&gt;1 Floor Below (1%)</c:v>
                </c:pt>
              </c:strCache>
            </c:strRef>
          </c:cat>
          <c:val>
            <c:numRef>
              <c:f>'[_Victim Location Relative to Fire v Total Recorded Rescues.xlsx]Sheet1'!$B$2:$B$6</c:f>
              <c:numCache>
                <c:formatCode>General</c:formatCode>
                <c:ptCount val="5"/>
                <c:pt idx="0">
                  <c:v>1233</c:v>
                </c:pt>
                <c:pt idx="1">
                  <c:v>152</c:v>
                </c:pt>
                <c:pt idx="2">
                  <c:v>29</c:v>
                </c:pt>
                <c:pt idx="3">
                  <c:v>36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B7-4F96-A397-6C07669C4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71300853018367"/>
          <c:y val="0.22745158938466026"/>
          <c:w val="0.20334063320209975"/>
          <c:h val="0.57913277815581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Time From Dispatch Until</a:t>
            </a:r>
            <a:r>
              <a:rPr lang="en-US" sz="3200" baseline="0"/>
              <a:t> Victim Removal </a:t>
            </a:r>
          </a:p>
          <a:p>
            <a:pPr>
              <a:defRPr sz="3200"/>
            </a:pPr>
            <a:r>
              <a:rPr lang="en-US" sz="3200" baseline="0"/>
              <a:t>v </a:t>
            </a:r>
            <a:r>
              <a:rPr lang="en-US" sz="3200"/>
              <a:t>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630976034537735"/>
          <c:w val="0.98333333333333328"/>
          <c:h val="0.60807706328375621"/>
        </c:manualLayout>
      </c:layout>
      <c:pie3DChart>
        <c:varyColors val="1"/>
        <c:ser>
          <c:idx val="0"/>
          <c:order val="0"/>
          <c:tx>
            <c:strRef>
              <c:f>'[_Time From Dispatch Until Victim Removal v Total Recorded Rescues.xlsx]Sheet1'!$B$1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585-49EA-AADC-9535573FDB4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585-49EA-AADC-9535573FDB4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585-49EA-AADC-9535573FDB4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585-49EA-AADC-9535573FDB4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585-49EA-AADC-9535573FDB4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585-49EA-AADC-9535573FDB4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585-49EA-AADC-9535573FDB4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585-49EA-AADC-9535573FDB4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C585-49EA-AADC-9535573FDB4A}"/>
              </c:ext>
            </c:extLst>
          </c:dPt>
          <c:cat>
            <c:strRef>
              <c:f>'[_Time From Dispatch Until Victim Removal v Total Recorded Rescues.xlsx]Sheet1'!$A$2:$A$10</c:f>
              <c:strCache>
                <c:ptCount val="9"/>
                <c:pt idx="0">
                  <c:v>&lt; 2 Min (1%)</c:v>
                </c:pt>
                <c:pt idx="1">
                  <c:v>2 - 4 Min (5%)</c:v>
                </c:pt>
                <c:pt idx="2">
                  <c:v>4 - 6 Min (8%)</c:v>
                </c:pt>
                <c:pt idx="3">
                  <c:v>6 - 8 Min (13%)</c:v>
                </c:pt>
                <c:pt idx="4">
                  <c:v>8 - 10 Min (17%)</c:v>
                </c:pt>
                <c:pt idx="5">
                  <c:v>10 - 15 Min (31%)</c:v>
                </c:pt>
                <c:pt idx="6">
                  <c:v>15 - 20 Min (12%)</c:v>
                </c:pt>
                <c:pt idx="7">
                  <c:v>20 - 30 Min (9%)</c:v>
                </c:pt>
                <c:pt idx="8">
                  <c:v>30 - 60 Min (3%)</c:v>
                </c:pt>
              </c:strCache>
            </c:strRef>
          </c:cat>
          <c:val>
            <c:numRef>
              <c:f>'[_Time From Dispatch Until Victim Removal v Total Recorded Rescues.xlsx]Sheet1'!$B$2:$B$10</c:f>
              <c:numCache>
                <c:formatCode>General</c:formatCode>
                <c:ptCount val="9"/>
                <c:pt idx="0">
                  <c:v>8</c:v>
                </c:pt>
                <c:pt idx="1">
                  <c:v>31</c:v>
                </c:pt>
                <c:pt idx="2">
                  <c:v>57</c:v>
                </c:pt>
                <c:pt idx="3">
                  <c:v>90</c:v>
                </c:pt>
                <c:pt idx="4">
                  <c:v>113</c:v>
                </c:pt>
                <c:pt idx="5">
                  <c:v>210</c:v>
                </c:pt>
                <c:pt idx="6">
                  <c:v>84</c:v>
                </c:pt>
                <c:pt idx="7">
                  <c:v>60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585-49EA-AADC-9535573F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01304133858262"/>
          <c:y val="0.19100841366791768"/>
          <c:w val="0.22140433617672789"/>
          <c:h val="0.66759315132337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Victim</a:t>
            </a:r>
            <a:r>
              <a:rPr lang="en-US" sz="3200" baseline="0"/>
              <a:t> Condition and Cyanokit Use </a:t>
            </a:r>
          </a:p>
          <a:p>
            <a:pPr>
              <a:defRPr sz="3200"/>
            </a:pPr>
            <a:r>
              <a:rPr lang="en-US" sz="3200" baseline="0"/>
              <a:t>v Survival Percentage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'[_Cyanokit Use and Victim Condition v Survival Percentage.xlsx]Sheet1'!$B$1</c:f>
              <c:strCache>
                <c:ptCount val="1"/>
                <c:pt idx="0">
                  <c:v>No Cyanokit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'[_Cyanokit Use and Victim Condition v Survival Percentage.xlsx]Sheet1'!$A$2:$A$5</c:f>
              <c:strCache>
                <c:ptCount val="4"/>
                <c:pt idx="0">
                  <c:v>Smoke Inhalation</c:v>
                </c:pt>
                <c:pt idx="1">
                  <c:v>Unconscious (No CPR)</c:v>
                </c:pt>
                <c:pt idx="2">
                  <c:v>Severe Burns (No CPR)</c:v>
                </c:pt>
                <c:pt idx="3">
                  <c:v>CPR</c:v>
                </c:pt>
              </c:strCache>
            </c:strRef>
          </c:cat>
          <c:val>
            <c:numRef>
              <c:f>'[_Cyanokit Use and Victim Condition v Survival Percentage.xlsx]Sheet1'!$B$2:$B$5</c:f>
              <c:numCache>
                <c:formatCode>General</c:formatCode>
                <c:ptCount val="4"/>
                <c:pt idx="0">
                  <c:v>66</c:v>
                </c:pt>
                <c:pt idx="1">
                  <c:v>43</c:v>
                </c:pt>
                <c:pt idx="2">
                  <c:v>39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C-4203-AA83-C3994458DF22}"/>
            </c:ext>
          </c:extLst>
        </c:ser>
        <c:ser>
          <c:idx val="1"/>
          <c:order val="1"/>
          <c:tx>
            <c:strRef>
              <c:f>'[_Cyanokit Use and Victim Condition v Survival Percentage.xlsx]Sheet1'!$C$1</c:f>
              <c:strCache>
                <c:ptCount val="1"/>
                <c:pt idx="0">
                  <c:v>Cyanokit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'[_Cyanokit Use and Victim Condition v Survival Percentage.xlsx]Sheet1'!$A$2:$A$5</c:f>
              <c:strCache>
                <c:ptCount val="4"/>
                <c:pt idx="0">
                  <c:v>Smoke Inhalation</c:v>
                </c:pt>
                <c:pt idx="1">
                  <c:v>Unconscious (No CPR)</c:v>
                </c:pt>
                <c:pt idx="2">
                  <c:v>Severe Burns (No CPR)</c:v>
                </c:pt>
                <c:pt idx="3">
                  <c:v>CPR</c:v>
                </c:pt>
              </c:strCache>
            </c:strRef>
          </c:cat>
          <c:val>
            <c:numRef>
              <c:f>'[_Cyanokit Use and Victim Condition v Survival Percentage.xlsx]Sheet1'!$C$2:$C$5</c:f>
              <c:numCache>
                <c:formatCode>General</c:formatCode>
                <c:ptCount val="4"/>
                <c:pt idx="0">
                  <c:v>69</c:v>
                </c:pt>
                <c:pt idx="1">
                  <c:v>57</c:v>
                </c:pt>
                <c:pt idx="2">
                  <c:v>48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C-4203-AA83-C3994458DF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407103"/>
        <c:axId val="619410431"/>
      </c:barChart>
      <c:catAx>
        <c:axId val="61940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10431"/>
        <c:crosses val="autoZero"/>
        <c:auto val="1"/>
        <c:lblAlgn val="ctr"/>
        <c:lblOffset val="100"/>
        <c:noMultiLvlLbl val="0"/>
      </c:catAx>
      <c:valAx>
        <c:axId val="6194104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0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When Was Search Initiated v Survival Percentage</a:t>
            </a:r>
          </a:p>
        </c:rich>
      </c:tx>
      <c:layout>
        <c:manualLayout>
          <c:xMode val="edge"/>
          <c:yMode val="edge"/>
          <c:x val="9.5510416666666667E-2"/>
          <c:y val="1.2962962962962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'[_When Was Search Initiated v Survival Percentage.xlsx]Sheet1'!$A$2</c:f>
              <c:strCache>
                <c:ptCount val="1"/>
                <c:pt idx="0">
                  <c:v>Pre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'[_When Was Search Initiated v Survival Percentage.xlsx]Sheet1'!$B$1:$C$1</c:f>
              <c:strCache>
                <c:ptCount val="2"/>
                <c:pt idx="0">
                  <c:v>Knockdown</c:v>
                </c:pt>
                <c:pt idx="1">
                  <c:v>RIT</c:v>
                </c:pt>
              </c:strCache>
            </c:strRef>
          </c:cat>
          <c:val>
            <c:numRef>
              <c:f>'[_When Was Search Initiated v Survival Percentage.xlsx]Sheet1'!$B$2:$C$2</c:f>
              <c:numCache>
                <c:formatCode>General</c:formatCode>
                <c:ptCount val="2"/>
                <c:pt idx="0">
                  <c:v>67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A-4CB1-953B-8CB00920BB71}"/>
            </c:ext>
          </c:extLst>
        </c:ser>
        <c:ser>
          <c:idx val="1"/>
          <c:order val="1"/>
          <c:tx>
            <c:strRef>
              <c:f>'[_When Was Search Initiated v Survival Percentage.xlsx]Sheet1'!$A$3</c:f>
              <c:strCache>
                <c:ptCount val="1"/>
                <c:pt idx="0">
                  <c:v>Post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'[_When Was Search Initiated v Survival Percentage.xlsx]Sheet1'!$B$1:$C$1</c:f>
              <c:strCache>
                <c:ptCount val="2"/>
                <c:pt idx="0">
                  <c:v>Knockdown</c:v>
                </c:pt>
                <c:pt idx="1">
                  <c:v>RIT</c:v>
                </c:pt>
              </c:strCache>
            </c:strRef>
          </c:cat>
          <c:val>
            <c:numRef>
              <c:f>'[_When Was Search Initiated v Survival Percentage.xlsx]Sheet1'!$B$3:$C$3</c:f>
              <c:numCache>
                <c:formatCode>General</c:formatCode>
                <c:ptCount val="2"/>
                <c:pt idx="0">
                  <c:v>41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A-4CB1-953B-8CB00920B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42832560"/>
        <c:axId val="842845872"/>
      </c:barChart>
      <c:catAx>
        <c:axId val="84283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845872"/>
        <c:crosses val="autoZero"/>
        <c:auto val="1"/>
        <c:lblAlgn val="ctr"/>
        <c:lblOffset val="100"/>
        <c:noMultiLvlLbl val="0"/>
      </c:catAx>
      <c:valAx>
        <c:axId val="842845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83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Month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'[_Month v Total Recorded Rescues.xlsx]Sheet1'!$B$1</c:f>
              <c:strCache>
                <c:ptCount val="1"/>
                <c:pt idx="0">
                  <c:v>Total Rescues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'[_Month v Total Recorded Rescues.xlsx]Sheet1'!$A$2:$A$13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'[_Month v Total Recorded Rescues.xlsx]Sheet1'!$B$2:$B$13</c:f>
              <c:numCache>
                <c:formatCode>General</c:formatCode>
                <c:ptCount val="12"/>
                <c:pt idx="0">
                  <c:v>369</c:v>
                </c:pt>
                <c:pt idx="1">
                  <c:v>315</c:v>
                </c:pt>
                <c:pt idx="2">
                  <c:v>325</c:v>
                </c:pt>
                <c:pt idx="3">
                  <c:v>264</c:v>
                </c:pt>
                <c:pt idx="4">
                  <c:v>250</c:v>
                </c:pt>
                <c:pt idx="5">
                  <c:v>189</c:v>
                </c:pt>
                <c:pt idx="6">
                  <c:v>175</c:v>
                </c:pt>
                <c:pt idx="7">
                  <c:v>198</c:v>
                </c:pt>
                <c:pt idx="8">
                  <c:v>207</c:v>
                </c:pt>
                <c:pt idx="9">
                  <c:v>209</c:v>
                </c:pt>
                <c:pt idx="10">
                  <c:v>229</c:v>
                </c:pt>
                <c:pt idx="11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E-4431-AB91-AAEC4E5A5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18246400"/>
        <c:axId val="1518253472"/>
      </c:barChart>
      <c:catAx>
        <c:axId val="15182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253472"/>
        <c:crosses val="autoZero"/>
        <c:auto val="1"/>
        <c:lblAlgn val="ctr"/>
        <c:lblOffset val="100"/>
        <c:noMultiLvlLbl val="0"/>
      </c:catAx>
      <c:valAx>
        <c:axId val="151825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24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Time of Day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0833333333334E-2"/>
          <c:y val="0.14271303587051618"/>
          <c:w val="0.68019996719160103"/>
          <c:h val="0.74247214931466898"/>
        </c:manualLayout>
      </c:layout>
      <c:pie3DChart>
        <c:varyColors val="1"/>
        <c:ser>
          <c:idx val="0"/>
          <c:order val="0"/>
          <c:tx>
            <c:strRef>
              <c:f>'[_Time of Day v Total Recorded Rescues.xlsx]Sheet1'!$B$1</c:f>
              <c:strCache>
                <c:ptCount val="1"/>
                <c:pt idx="0">
                  <c:v>Total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1E6-4094-8EBA-F42C6E29A7E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1E6-4094-8EBA-F42C6E29A7E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1E6-4094-8EBA-F42C6E29A7E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1E6-4094-8EBA-F42C6E29A7E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1E6-4094-8EBA-F42C6E29A7E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1E6-4094-8EBA-F42C6E29A7E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1E6-4094-8EBA-F42C6E29A7E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1E6-4094-8EBA-F42C6E29A7ED}"/>
              </c:ext>
            </c:extLst>
          </c:dPt>
          <c:cat>
            <c:strRef>
              <c:f>'[_Time of Day v Total Recorded Rescues.xlsx]Sheet1'!$A$2:$A$9</c:f>
              <c:strCache>
                <c:ptCount val="8"/>
                <c:pt idx="0">
                  <c:v>00:00 - 02:59 (19%)</c:v>
                </c:pt>
                <c:pt idx="1">
                  <c:v>03:00 - 05:59 (19%)</c:v>
                </c:pt>
                <c:pt idx="2">
                  <c:v>06:00 - 08:59 (14%)</c:v>
                </c:pt>
                <c:pt idx="3">
                  <c:v>09:00 - 11:59 (13%)</c:v>
                </c:pt>
                <c:pt idx="4">
                  <c:v>12:00 - 14:59 (10%)</c:v>
                </c:pt>
                <c:pt idx="5">
                  <c:v>15:00 - 17:59 (7%)</c:v>
                </c:pt>
                <c:pt idx="6">
                  <c:v>18:00 - 20:59 (8%)</c:v>
                </c:pt>
                <c:pt idx="7">
                  <c:v>21:00 - 23:59 (9%)</c:v>
                </c:pt>
              </c:strCache>
            </c:strRef>
          </c:cat>
          <c:val>
            <c:numRef>
              <c:f>'[_Time of Day v Total Recorded Rescues.xlsx]Sheet1'!$B$2:$B$9</c:f>
              <c:numCache>
                <c:formatCode>General</c:formatCode>
                <c:ptCount val="8"/>
                <c:pt idx="0">
                  <c:v>564</c:v>
                </c:pt>
                <c:pt idx="1">
                  <c:v>584</c:v>
                </c:pt>
                <c:pt idx="2">
                  <c:v>426</c:v>
                </c:pt>
                <c:pt idx="3">
                  <c:v>402</c:v>
                </c:pt>
                <c:pt idx="4">
                  <c:v>304</c:v>
                </c:pt>
                <c:pt idx="5">
                  <c:v>214</c:v>
                </c:pt>
                <c:pt idx="6">
                  <c:v>236</c:v>
                </c:pt>
                <c:pt idx="7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E6-4094-8EBA-F42C6E29A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70603674540682"/>
          <c:y val="0.19400699912510935"/>
          <c:w val="0.23169012467191596"/>
          <c:h val="0.66839261110325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Crew Locating Victim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301326917468654"/>
          <c:w val="0.98124719591955134"/>
          <c:h val="0.698075532225138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Recorded Rescues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72-41A2-8FB4-DD4BF3B6DF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E72-41A2-8FB4-DD4BF3B6DF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E72-41A2-8FB4-DD4BF3B6DF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E72-41A2-8FB4-DD4BF3B6DFB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E72-41A2-8FB4-DD4BF3B6DF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E72-41A2-8FB4-DD4BF3B6DFB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E72-41A2-8FB4-DD4BF3B6DFB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3E72-41A2-8FB4-DD4BF3B6DFBC}"/>
              </c:ext>
            </c:extLst>
          </c:dPt>
          <c:cat>
            <c:strRef>
              <c:f>Sheet1!$A$2:$A$9</c:f>
              <c:strCache>
                <c:ptCount val="8"/>
                <c:pt idx="0">
                  <c:v>Primary (57%)</c:v>
                </c:pt>
                <c:pt idx="1">
                  <c:v>Attack (24%)</c:v>
                </c:pt>
                <c:pt idx="2">
                  <c:v>Other (7%)</c:v>
                </c:pt>
                <c:pt idx="3">
                  <c:v>Secondary (4%)</c:v>
                </c:pt>
                <c:pt idx="4">
                  <c:v>S/O (2%)</c:v>
                </c:pt>
                <c:pt idx="5">
                  <c:v>PD (2%)</c:v>
                </c:pt>
                <c:pt idx="6">
                  <c:v>Vent (1%)</c:v>
                </c:pt>
                <c:pt idx="7">
                  <c:v>N/A (3%)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</c:v>
                </c:pt>
                <c:pt idx="1">
                  <c:v>24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72-41A2-8FB4-DD4BF3B6D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416707677165356"/>
          <c:y val="0.22916564140419948"/>
          <c:w val="0.1832039041994751"/>
          <c:h val="0.55671405657626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Victim Location (Room)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025590551181094E-2"/>
          <c:y val="0.1273902012248469"/>
          <c:w val="0.68838330874554921"/>
          <c:h val="0.853489358285281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20E-4AFD-A053-1BE2995303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20E-4AFD-A053-1BE2995303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20E-4AFD-A053-1BE2995303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20E-4AFD-A053-1BE2995303E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20E-4AFD-A053-1BE2995303E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20E-4AFD-A053-1BE2995303E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20E-4AFD-A053-1BE2995303E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20E-4AFD-A053-1BE2995303E5}"/>
              </c:ext>
            </c:extLst>
          </c:dPt>
          <c:cat>
            <c:strRef>
              <c:f>'[_Victim Location (Room) v Total Recorded Rescues.xlsx]Sheet1'!$A$2:$A$9</c:f>
              <c:strCache>
                <c:ptCount val="8"/>
                <c:pt idx="0">
                  <c:v>Bedroom (45%)</c:v>
                </c:pt>
                <c:pt idx="1">
                  <c:v>Family (16%)</c:v>
                </c:pt>
                <c:pt idx="2">
                  <c:v>Hallway (9%)</c:v>
                </c:pt>
                <c:pt idx="3">
                  <c:v>Other (10%)</c:v>
                </c:pt>
                <c:pt idx="4">
                  <c:v>Kitchen (7%)</c:v>
                </c:pt>
                <c:pt idx="5">
                  <c:v>Bathroom (6%)</c:v>
                </c:pt>
                <c:pt idx="6">
                  <c:v>Balcony/Porch/Deck (4%)</c:v>
                </c:pt>
                <c:pt idx="7">
                  <c:v>Foyer (3%)</c:v>
                </c:pt>
              </c:strCache>
            </c:strRef>
          </c:cat>
          <c:val>
            <c:numRef>
              <c:f>'[_Victim Location (Room) v Total Recorded Rescues.xlsx]Sheet1'!$B$2:$B$9</c:f>
              <c:numCache>
                <c:formatCode>General</c:formatCode>
                <c:ptCount val="8"/>
                <c:pt idx="0">
                  <c:v>1326</c:v>
                </c:pt>
                <c:pt idx="1">
                  <c:v>482</c:v>
                </c:pt>
                <c:pt idx="2">
                  <c:v>277</c:v>
                </c:pt>
                <c:pt idx="3">
                  <c:v>286</c:v>
                </c:pt>
                <c:pt idx="4">
                  <c:v>215</c:v>
                </c:pt>
                <c:pt idx="5">
                  <c:v>187</c:v>
                </c:pt>
                <c:pt idx="6">
                  <c:v>120</c:v>
                </c:pt>
                <c:pt idx="7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0E-4AFD-A053-1BE299530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25557742782157"/>
          <c:y val="0.19876770900769339"/>
          <c:w val="0.24086327099737534"/>
          <c:h val="0.66930639406211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/>
              <a:t>Victim Reports v Total Recorded Rescues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386646981627302E-2"/>
          <c:y val="0.11146666097222577"/>
          <c:w val="0.6645567585301837"/>
          <c:h val="0.868935853277343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A0F-44D7-A04B-D0B5E7E3924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A0F-44D7-A04B-D0B5E7E3924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A0F-44D7-A04B-D0B5E7E3924B}"/>
              </c:ext>
            </c:extLst>
          </c:dPt>
          <c:cat>
            <c:strRef>
              <c:f>Sheet1!$A$2:$A$4</c:f>
              <c:strCache>
                <c:ptCount val="3"/>
                <c:pt idx="0">
                  <c:v>Yes - Report of Victim(s) (67%)</c:v>
                </c:pt>
                <c:pt idx="1">
                  <c:v>Yes - Report of Everyone is Out (3%)</c:v>
                </c:pt>
                <c:pt idx="2">
                  <c:v>No - No Report at All (29%)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2028</c:v>
                </c:pt>
                <c:pt idx="1">
                  <c:v>102</c:v>
                </c:pt>
                <c:pt idx="2">
                  <c:v>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F-44D7-A04B-D0B5E7E39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35892388451456"/>
          <c:y val="0.21035457128939844"/>
          <c:w val="0.19790518372703411"/>
          <c:h val="0.59109249003280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0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3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4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5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6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7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8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19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0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3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4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5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6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7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8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29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6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_rels/drawing9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0.8119</cdr:x>
      <cdr:y>0.00173</cdr:y>
    </cdr:from>
    <cdr:to>
      <cdr:x>0.98892</cdr:x>
      <cdr:y>0.31643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24CA77C-2326-AB5C-020C-E0781A112A9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98689" y="11884"/>
          <a:ext cx="2158228" cy="21582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0.79179</cdr:x>
      <cdr:y>0.30553</cdr:y>
    </cdr:from>
    <cdr:to>
      <cdr:x>1</cdr:x>
      <cdr:y>0.35938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97061CDC-D510-4903-98DD-4AFE385B7FBF}"/>
            </a:ext>
          </a:extLst>
        </cdr:cNvPr>
        <cdr:cNvSpPr txBox="1"/>
      </cdr:nvSpPr>
      <cdr:spPr>
        <a:xfrm xmlns:a="http://schemas.openxmlformats.org/drawingml/2006/main">
          <a:off x="9653485" y="2095328"/>
          <a:ext cx="253851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THE FIRST 3000 RESCUES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0.8083</cdr:x>
      <cdr:y>0.00325</cdr:y>
    </cdr:from>
    <cdr:to>
      <cdr:x>0.98532</cdr:x>
      <cdr:y>0.31795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54842" y="22272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F3DEF55-AF7B-543C-E338-5A410424448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4"/>
          <a:ext cx="2158228" cy="21582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0.94615</cdr:y>
    </cdr:from>
    <cdr:to>
      <cdr:x>0.20821</cdr:x>
      <cdr:y>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97061CDC-D510-4903-98DD-4AFE385B7FBF}"/>
            </a:ext>
          </a:extLst>
        </cdr:cNvPr>
        <cdr:cNvSpPr txBox="1"/>
      </cdr:nvSpPr>
      <cdr:spPr>
        <a:xfrm xmlns:a="http://schemas.openxmlformats.org/drawingml/2006/main">
          <a:off x="0" y="6488668"/>
          <a:ext cx="253851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THE FIRST 3000 RESCUES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0.8083</cdr:x>
      <cdr:y>0.00325</cdr:y>
    </cdr:from>
    <cdr:to>
      <cdr:x>0.98532</cdr:x>
      <cdr:y>0.31795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A3FC1F6-5050-46E5-2BB2-53EE4A2357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54838" y="22276"/>
          <a:ext cx="2158227" cy="21582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0.79179</cdr:x>
      <cdr:y>0.30427</cdr:y>
    </cdr:from>
    <cdr:to>
      <cdr:x>1</cdr:x>
      <cdr:y>0.35813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97061CDC-D510-4903-98DD-4AFE385B7FBF}"/>
            </a:ext>
          </a:extLst>
        </cdr:cNvPr>
        <cdr:cNvSpPr txBox="1"/>
      </cdr:nvSpPr>
      <cdr:spPr>
        <a:xfrm xmlns:a="http://schemas.openxmlformats.org/drawingml/2006/main">
          <a:off x="9653485" y="2086700"/>
          <a:ext cx="253851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THE FIRST 3000 RESCUES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0.80729</cdr:x>
      <cdr:y>0.00325</cdr:y>
    </cdr:from>
    <cdr:to>
      <cdr:x>0.98431</cdr:x>
      <cdr:y>0.31795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42486" y="22272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0.80729</cdr:x>
      <cdr:y>0.00325</cdr:y>
    </cdr:from>
    <cdr:to>
      <cdr:x>0.98431</cdr:x>
      <cdr:y>0.31795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5E55DD6-4454-79C4-4F61-94D1C7BC57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42482" y="22275"/>
          <a:ext cx="2158228" cy="21582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0.78398</cdr:x>
      <cdr:y>0.29342</cdr:y>
    </cdr:from>
    <cdr:to>
      <cdr:x>1</cdr:x>
      <cdr:y>0.36543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4AA7364-CABF-C511-75DD-09FC9543D4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558300" y="2012302"/>
          <a:ext cx="2633700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0.6492</cdr:y>
    </cdr:from>
    <cdr:to>
      <cdr:x>0.17702</cdr:x>
      <cdr:y>0.9639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452230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0.65288</cdr:y>
    </cdr:from>
    <cdr:to>
      <cdr:x>0.17702</cdr:x>
      <cdr:y>0.96428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698B6D8-541E-84A5-19A8-A97E87BA7A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5382" b="95797" l="9995" r="89954">
                      <a14:foregroundMark x1="44798" y1="8406" x2="54485" y2="9790"/>
                      <a14:foregroundMark x1="54485" y1="9790" x2="50948" y2="5433"/>
                      <a14:foregroundMark x1="30138" y1="93337" x2="68068" y2="90415"/>
                      <a14:foregroundMark x1="68068" y1="90415" x2="72271" y2="90876"/>
                      <a14:foregroundMark x1="32394" y1="94567" x2="40953" y2="95797"/>
                      <a14:foregroundMark x1="40953" y1="95797" x2="45156" y2="95079"/>
                      <a14:backgroundMark x1="21220" y1="7893" x2="11379" y2="14762"/>
                      <a14:backgroundMark x1="11379" y1="14762" x2="513" y2="27934"/>
                      <a14:backgroundMark x1="513" y1="27934" x2="10097" y2="80318"/>
                      <a14:backgroundMark x1="10097" y1="80318" x2="17991" y2="93747"/>
                      <a14:backgroundMark x1="17991" y1="93747" x2="20707" y2="952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524966"/>
          <a:ext cx="2158219" cy="215821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2E81E-4ACA-40B3-9490-8441CC7BA6E9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0190-0FFD-4DC2-9A14-526DF4F1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4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7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1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1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0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6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3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2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5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7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2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7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2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20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9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2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0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07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2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7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69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3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4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35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8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5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59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05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38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01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1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0190-0FFD-4DC2-9A14-526DF4F18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06D426-FD0C-4193-D03E-69369EADE44A}"/>
              </a:ext>
            </a:extLst>
          </p:cNvPr>
          <p:cNvSpPr txBox="1"/>
          <p:nvPr userDrawn="1"/>
        </p:nvSpPr>
        <p:spPr>
          <a:xfrm>
            <a:off x="413061" y="3209908"/>
            <a:ext cx="1135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BFC1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FIREFIGHTER RESCUE SURVEY</a:t>
            </a:r>
          </a:p>
        </p:txBody>
      </p:sp>
    </p:spTree>
    <p:extLst>
      <p:ext uri="{BB962C8B-B14F-4D97-AF65-F5344CB8AC3E}">
        <p14:creationId xmlns:p14="http://schemas.microsoft.com/office/powerpoint/2010/main" val="101395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F37-CA8A-FA10-C29C-EC94985B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4E808-736C-3B96-1D25-74021055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82C4-1848-50A7-75E2-15E33B92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A02B5-7927-EA5A-0C66-87E6F099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D02C-32D1-9345-2F18-4B3EA884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1862B-B2D7-53EC-7209-6DC45270F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2E2E4-5877-4CF5-6A40-B3BF593D4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F2394-1705-5657-8B97-8D5CDFDC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34914-3110-B4D6-5831-48DFB79A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90B9-21C6-F5DC-98DD-9DCB79C2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2B41-B0B9-CED7-E114-6E105781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E321-9940-7F54-221F-CFEED455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6E271-C935-40F9-E160-EC91CBAF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532A0-2D6D-40F2-9F2D-1AE24BB4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2B65E-4284-7C00-FD99-8805659D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77BF-452E-1938-9204-1FA73556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7B976-4E88-C817-2523-B2D353E7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5F32C-3BF5-5874-C01D-9541AFBE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86BC-0FD6-7537-604D-FE5EEBB3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ED88-662D-0A56-445A-78CC251C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8584-EF83-61FC-668A-C0518CE0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18422-937C-D42E-D2A6-46DA72FD3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2F98E-FFFE-E77D-696F-4672E471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0BDA0-17DE-EB65-6D86-069F97FA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9918A-0E8D-32FC-AD29-40F09A53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5387E-2C29-E6C9-8AB3-D467F6EA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5EE3-2146-292F-C8B8-07EA2A65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870B-DD1C-FBB6-7914-453AF847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56751-6F7C-30C8-B6FC-DE05922F7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DADC0-9772-5C04-CA94-A3AB4B809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09A75-AAD3-ABC0-D642-90F159E9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EA41E-6412-12B6-A57B-D51624B2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B0C0A-5AE0-517A-32B4-BD978A9D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59625-62FE-49DC-3D37-1ACC5E83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1A7-59F8-98EA-A9B3-BD76F7A3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6832D-649C-FE85-F4FB-D8297B35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FBB8A-EACB-5746-526E-BD30D283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59ABF-F0AF-2803-5B83-F9372BB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17FF3-AD74-77A6-4399-F72DB5D8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671D4-D533-D393-EBB7-21A5F88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601D-40CD-7E19-A4CF-E1B0EE90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3758-F675-52ED-E66B-DDE3F090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5B1E-D4B1-4062-A96F-61F81A31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6EAC6-4B31-F991-8C40-E9130BC6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D22DB-2EFF-3E73-3CC8-D6603409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127F5-F7BE-A900-9237-719D1155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52FD5-0661-6EBB-4BD9-B47363EC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6EC9-959A-D779-8FE0-7D48F474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B5CA9-F63E-1A30-EF38-C427F6EEC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43129-1B26-5D5F-B4E7-E106DF9B8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72430-F542-ACA9-C1CD-665BBACA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73A00-0FA7-E49F-AEE3-4BEFD938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D153A-60B3-168F-DB15-CD191C15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F3E2C-68D5-A07B-2C25-11C420C2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160D0-AA6F-F06E-0469-A7133B00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D987-CEDE-6BD6-D7C4-688DF1C4B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879A-F723-453F-8CA7-469F1E123000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87346-B2E8-5F60-B6EB-1C7EA7B1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3500-B0E3-2628-33DB-75FFB461D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9CE2-13E2-40F0-B768-7569A746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71322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6591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5D64C8-4452-9127-256D-2931527BA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152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709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6484F-D049-DBA1-6DF2-3817FCDE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2391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63876" y="2064155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48022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CE6E0-B601-7577-4B8A-2C374AC1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19544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735373" y="206591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61518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ED184-08D2-019C-08BF-90414BDF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76309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92761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1B75D-615F-34BF-B2FB-361E561F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6591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02197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C227B-AE62-F7D2-7571-86565516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6591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19146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69204-2B03-921D-610C-B535DF9B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6591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99342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40178-884F-5012-6383-9EC8DECE3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8493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46950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86ECF-2D9D-7F5D-5B28-F1032B575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769258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362631" y="2064155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85613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44A47-77AF-6C18-8D78-809E31C7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8493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37739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6CDFB-78FA-913D-5256-A10FAC82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B6155-9EF7-CF5C-D57E-50891EE8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835" y="0"/>
            <a:ext cx="2633700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71322" y="-130948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5FD1A5-040C-46D5-BE07-F2784AFC0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895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64695" y="208670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73690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2D087-C0C1-DEC7-E191-9BFF87A3E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12720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721725" y="2064155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72715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23B1A2-B242-A854-8FBF-DC7136BC8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74546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82607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74546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A9EA2B3-5C57-2737-C987-0F64EFD0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7687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458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00AA1-3371-8E5C-7B87-C16CDADDC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60111" y="1703913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4" y="389038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82335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636D2-05D5-FDA8-50E8-C20B8A2C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8670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09599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9B3654-C7C4-40EF-9CAD-4C0B285D6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1606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0" y="6515051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78913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F48285-3D5F-549C-775C-E66EF4357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4611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07586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190523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4F2061-7E9F-4238-8AD4-AF752B0FA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5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75491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724DD6-4C2C-4AC4-9CCD-B710928EC0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495631"/>
              </p:ext>
            </p:extLst>
          </p:nvPr>
        </p:nvGraphicFramePr>
        <p:xfrm>
          <a:off x="0" y="-72736"/>
          <a:ext cx="12192000" cy="693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07586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84652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1F1212-5AA7-42C1-BECD-A783074E6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3346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47378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71322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64695" y="208670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E87F3B-2237-E465-E837-E29A38C2E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5224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5900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1F1212-5AA7-42C1-BECD-A783074E6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7149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154313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C6DCF9-69E4-41A1-B287-D37633FDC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9916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36138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3F2A64-678B-4E65-9F1C-CAAD133BB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3373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07586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82146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310F3B-C5A4-4E97-BA62-4AE552657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9020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4034724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310F3B-C5A4-4E97-BA62-4AE552657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0836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657169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1F1212-5AA7-42C1-BECD-A783074E6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278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495361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30B4AB-2004-4D46-BE73-50AED5B91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3371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739931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356D51B-384D-41FF-BC34-2C6326944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84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07586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737841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2B8803-279E-3CB3-EE2A-B94D4D526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534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1187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B111FB-3965-4B79-9726-32EF59D65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5106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418387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48D590-5F98-4E00-AD0E-C72418060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2523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8493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134384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310F3B-C5A4-4E97-BA62-4AE552657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87120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422422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BDCED0-AB4B-2AA0-E1A6-AA31A137C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315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830835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EA16E4-BDA5-4D58-BD45-2F14EE414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9090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84440" y="650945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88880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1F1212-5AA7-42C1-BECD-A783074E6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103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31173" y="650945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577446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EA16E4-BDA5-4D58-BD45-2F14EE414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1493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912305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1F1212-5AA7-42C1-BECD-A783074E6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1712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899969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1F1212-5AA7-42C1-BECD-A783074E6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757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346538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1ACAB2-35EB-3798-17A6-EE580A975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971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028173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8086" y="4299010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-53268" y="6517977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3FBB09-275C-53E2-8AEC-D48A9297C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4205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914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05469-C548-DFFA-F890-C23A932C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0853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2338" y="2076309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55816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5CEE27-7945-8A4D-9711-832E208D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9191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65918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295983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936B-C30A-BD62-4FBB-FAE5B6328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76309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320098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17478-E1B2-C307-48E6-85536096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800"/>
            <a:ext cx="12192000" cy="68728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76309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4474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F1D7C-C044-5CD7-EAFF-013D5513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BA56924B-DF5C-4055-B7DD-D7146BA41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2" b="50487" l="33829" r="65300">
                        <a14:foregroundMark x1="48795" y1="51358" x2="58231" y2="49565"/>
                        <a14:foregroundMark x1="59388" y1="48705" x2="64018" y2="39108"/>
                        <a14:foregroundMark x1="64018" y1="39108" x2="57406" y2="28498"/>
                        <a14:foregroundMark x1="57406" y1="28498" x2="49154" y2="21989"/>
                        <a14:foregroundMark x1="49154" y1="21989" x2="46950" y2="32752"/>
                        <a14:foregroundMark x1="46950" y1="32752" x2="55459" y2="44182"/>
                        <a14:foregroundMark x1="55459" y1="44182" x2="61661" y2="35572"/>
                        <a14:foregroundMark x1="61661" y1="35572" x2="62173" y2="46438"/>
                        <a14:foregroundMark x1="62173" y1="46438" x2="52537" y2="50589"/>
                        <a14:foregroundMark x1="52537" y1="50589" x2="41671" y2="48488"/>
                        <a14:foregroundMark x1="41671" y1="48488" x2="35418" y2="39569"/>
                        <a14:foregroundMark x1="35418" y1="39569" x2="35110" y2="29933"/>
                        <a14:foregroundMark x1="64941" y1="35161" x2="65351" y2="39211"/>
                        <a14:foregroundMark x1="34341" y1="32445" x2="34546" y2="39416"/>
                        <a14:foregroundMark x1="53921" y1="46540" x2="49769" y2="44234"/>
                        <a14:foregroundMark x1="42696" y1="40543" x2="44439" y2="36084"/>
                        <a14:foregroundMark x1="46694" y1="28396" x2="56996" y2="31215"/>
                        <a14:foregroundMark x1="56996" y1="31215" x2="57714" y2="35725"/>
                        <a14:foregroundMark x1="54331" y1="32650" x2="54895" y2="33419"/>
                        <a14:foregroundMark x1="56228" y1="32445" x2="52793" y2="34393"/>
                        <a14:foregroundMark x1="53921" y1="36699" x2="54126" y2="38032"/>
                        <a14:foregroundMark x1="49154" y1="38032" x2="48027" y2="41312"/>
                        <a14:foregroundMark x1="47463" y1="36289" x2="47463" y2="37263"/>
                        <a14:foregroundMark x1="52383" y1="6202" x2="52383" y2="6202"/>
                        <a14:backgroundMark x1="59098" y1="49462" x2="59098" y2="49462"/>
                        <a14:backgroundMark x1="58995" y1="49462" x2="59405" y2="50026"/>
                        <a14:backgroundMark x1="57868" y1="50999" x2="60072" y2="49359"/>
                        <a14:backgroundMark x1="59303" y1="49564" x2="59303" y2="49564"/>
                        <a14:backgroundMark x1="59098" y1="49667" x2="59098" y2="49667"/>
                        <a14:backgroundMark x1="58995" y1="49564" x2="58995" y2="49564"/>
                        <a14:backgroundMark x1="59098" y1="49462" x2="59098" y2="49462"/>
                        <a14:backgroundMark x1="59969" y1="49872" x2="58995" y2="49667"/>
                        <a14:backgroundMark x1="59303" y1="49872" x2="59200" y2="49667"/>
                        <a14:backgroundMark x1="60072" y1="49462" x2="58739" y2="50128"/>
                      </a14:backgroundRemoval>
                    </a14:imgEffect>
                  </a14:imgLayer>
                </a14:imgProps>
              </a:ext>
            </a:extLst>
          </a:blip>
          <a:srcRect l="30142" t="1223" r="32524" b="44651"/>
          <a:stretch/>
        </p:blipFill>
        <p:spPr bwMode="ltGray">
          <a:xfrm>
            <a:off x="10058965" y="-130948"/>
            <a:ext cx="1725262" cy="246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61CDC-D510-4903-98DD-4AFE385B7FBF}"/>
              </a:ext>
            </a:extLst>
          </p:cNvPr>
          <p:cNvSpPr txBox="1"/>
          <p:nvPr/>
        </p:nvSpPr>
        <p:spPr>
          <a:xfrm>
            <a:off x="9653485" y="2076309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FIRST 3000 RESCUES</a:t>
            </a:r>
          </a:p>
        </p:txBody>
      </p:sp>
    </p:spTree>
    <p:extLst>
      <p:ext uri="{BB962C8B-B14F-4D97-AF65-F5344CB8AC3E}">
        <p14:creationId xmlns:p14="http://schemas.microsoft.com/office/powerpoint/2010/main" val="105973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12264</TotalTime>
  <Words>537</Words>
  <Application>Microsoft Office PowerPoint</Application>
  <PresentationFormat>Widescreen</PresentationFormat>
  <Paragraphs>186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Ledin</dc:creator>
  <cp:lastModifiedBy>Shane</cp:lastModifiedBy>
  <cp:revision>64</cp:revision>
  <dcterms:created xsi:type="dcterms:W3CDTF">2022-12-29T15:09:12Z</dcterms:created>
  <dcterms:modified xsi:type="dcterms:W3CDTF">2023-02-25T18:09:11Z</dcterms:modified>
</cp:coreProperties>
</file>